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0"/>
  </p:notesMasterIdLst>
  <p:handoutMasterIdLst>
    <p:handoutMasterId r:id="rId11"/>
  </p:handoutMasterIdLst>
  <p:sldIdLst>
    <p:sldId id="257" r:id="rId2"/>
    <p:sldId id="275" r:id="rId3"/>
    <p:sldId id="276" r:id="rId4"/>
    <p:sldId id="278" r:id="rId5"/>
    <p:sldId id="280" r:id="rId6"/>
    <p:sldId id="281" r:id="rId7"/>
    <p:sldId id="282" r:id="rId8"/>
    <p:sldId id="274" r:id="rId9"/>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85" autoAdjust="0"/>
    <p:restoredTop sz="81387" autoAdjust="0"/>
  </p:normalViewPr>
  <p:slideViewPr>
    <p:cSldViewPr snapToGrid="0" snapToObjects="1">
      <p:cViewPr varScale="1">
        <p:scale>
          <a:sx n="88" d="100"/>
          <a:sy n="88" d="100"/>
        </p:scale>
        <p:origin x="-66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Calibri" pitchFamily="34" charset="0"/>
              </a:defRPr>
            </a:lvl1pPr>
          </a:lstStyle>
          <a:p>
            <a:pPr>
              <a:defRPr/>
            </a:pPr>
            <a:endParaRPr lang="en-US"/>
          </a:p>
        </p:txBody>
      </p:sp>
      <p:sp>
        <p:nvSpPr>
          <p:cNvPr id="6553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pPr>
              <a:defRPr/>
            </a:pPr>
            <a:fld id="{7FBE2C03-19DF-4458-B847-66DAB5DF6589}" type="datetimeFigureOut">
              <a:rPr lang="en-US"/>
              <a:pPr>
                <a:defRPr/>
              </a:pPr>
              <a:t>3/19/2018</a:t>
            </a:fld>
            <a:endParaRPr lang="en-US"/>
          </a:p>
        </p:txBody>
      </p:sp>
      <p:sp>
        <p:nvSpPr>
          <p:cNvPr id="6554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Calibri" pitchFamily="34" charset="0"/>
              </a:defRPr>
            </a:lvl1pPr>
          </a:lstStyle>
          <a:p>
            <a:pPr>
              <a:defRPr/>
            </a:pPr>
            <a:endParaRPr lang="en-US"/>
          </a:p>
        </p:txBody>
      </p:sp>
      <p:sp>
        <p:nvSpPr>
          <p:cNvPr id="6554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pPr>
              <a:defRPr/>
            </a:pPr>
            <a:fld id="{75BAB191-1B4B-43DE-ACD1-712ED2068584}" type="slidenum">
              <a:rPr lang="en-US"/>
              <a:pPr>
                <a:defRPr/>
              </a:pPr>
              <a:t>‹#›</a:t>
            </a:fld>
            <a:endParaRPr lang="en-US"/>
          </a:p>
        </p:txBody>
      </p:sp>
    </p:spTree>
    <p:extLst>
      <p:ext uri="{BB962C8B-B14F-4D97-AF65-F5344CB8AC3E}">
        <p14:creationId xmlns:p14="http://schemas.microsoft.com/office/powerpoint/2010/main" val="10407111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282F967B-7D0C-4722-84E2-9212232FC743}" type="datetimeFigureOut">
              <a:rPr lang="en-US"/>
              <a:pPr>
                <a:defRPr/>
              </a:pPr>
              <a:t>3/19/2018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49C44F2F-4E84-40FC-B81B-0E494881BBA7}" type="slidenum">
              <a:rPr lang="en-US"/>
              <a:pPr>
                <a:defRPr/>
              </a:pPr>
              <a:t>‹#›</a:t>
            </a:fld>
            <a:endParaRPr lang="en-US"/>
          </a:p>
        </p:txBody>
      </p:sp>
    </p:spTree>
    <p:extLst>
      <p:ext uri="{BB962C8B-B14F-4D97-AF65-F5344CB8AC3E}">
        <p14:creationId xmlns:p14="http://schemas.microsoft.com/office/powerpoint/2010/main" val="843567184"/>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noFill/>
          <a:ln>
            <a:solidFill>
              <a:srgbClr val="000000"/>
            </a:solidFill>
            <a:miter lim="800000"/>
            <a:headEnd/>
            <a:tailEnd/>
          </a:ln>
        </p:spPr>
      </p:sp>
      <p:sp>
        <p:nvSpPr>
          <p:cNvPr id="163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5363" name="Date Placeholder 3"/>
          <p:cNvSpPr>
            <a:spLocks noGrp="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Rot="1" noChangeAspect="1" noTextEdit="1"/>
          </p:cNvSpPr>
          <p:nvPr>
            <p:ph type="sldImg"/>
          </p:nvPr>
        </p:nvSpPr>
        <p:spPr bwMode="auto">
          <a:xfrm>
            <a:off x="1141413" y="685800"/>
            <a:ext cx="4572000" cy="3429000"/>
          </a:xfrm>
          <a:noFill/>
          <a:ln>
            <a:solidFill>
              <a:srgbClr val="000000"/>
            </a:solidFill>
            <a:miter lim="800000"/>
            <a:headEnd/>
            <a:tailEnd/>
          </a:ln>
        </p:spPr>
      </p:sp>
      <p:sp>
        <p:nvSpPr>
          <p:cNvPr id="18434" name="Rectangle 3"/>
          <p:cNvSpPr>
            <a:spLocks noGrp="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eaLnBrk="1" hangingPunct="1"/>
            <a:r>
              <a:rPr lang="en-US" sz="1200" b="0" i="0" kern="1200" dirty="0" smtClean="0">
                <a:solidFill>
                  <a:schemeClr val="tx1"/>
                </a:solidFill>
                <a:effectLst/>
                <a:latin typeface="+mn-lt"/>
                <a:ea typeface="+mn-ea"/>
                <a:cs typeface="+mn-cs"/>
              </a:rPr>
              <a:t>- The Homeland Security Exercise and Evaluation Program (</a:t>
            </a:r>
            <a:r>
              <a:rPr lang="en-US" sz="1200" b="1" i="0" kern="1200" dirty="0" smtClean="0">
                <a:solidFill>
                  <a:schemeClr val="tx1"/>
                </a:solidFill>
                <a:effectLst/>
                <a:latin typeface="+mn-lt"/>
                <a:ea typeface="+mn-ea"/>
                <a:cs typeface="+mn-cs"/>
              </a:rPr>
              <a:t>HSEEP</a:t>
            </a:r>
            <a:r>
              <a:rPr lang="en-US" sz="1200" b="0" i="0" kern="1200" dirty="0" smtClean="0">
                <a:solidFill>
                  <a:schemeClr val="tx1"/>
                </a:solidFill>
                <a:effectLst/>
                <a:latin typeface="+mn-lt"/>
                <a:ea typeface="+mn-ea"/>
                <a:cs typeface="+mn-cs"/>
              </a:rPr>
              <a:t>) provides a set of guiding principles for exercise programs, as well as a common approach to exercise program management, design and development, conduct, evaluation, and improvement planning.</a:t>
            </a:r>
            <a:endParaRPr lang="en-US" dirty="0" smtClean="0"/>
          </a:p>
          <a:p>
            <a:pPr eaLnBrk="1" hangingPunct="1"/>
            <a:r>
              <a:rPr lang="en-US" dirty="0" smtClean="0"/>
              <a:t>What is capabilities-based planning? Capability-Based Planning (CBP) was developed as an alternative to threat-based planning. It represents an attempt to break down traditional stovepipes and provide for transparency and coherence.  CBP provides a more rational basis for making decisions on equipment acquisitions and training programs, and makes planning more responsive to uncertainty, economic constraints and risk. CBP provides a framework to support analysis and facilitate risk management.  It focuses on goals and end-states and encourages innovation. It starts by asking questions regarding </a:t>
            </a:r>
            <a:r>
              <a:rPr lang="en-US" i="1" dirty="0" smtClean="0"/>
              <a:t>what do we need to do</a:t>
            </a:r>
            <a:r>
              <a:rPr lang="en-US" dirty="0" smtClean="0"/>
              <a:t> rather than </a:t>
            </a:r>
            <a:r>
              <a:rPr lang="en-US" i="1" dirty="0" smtClean="0"/>
              <a:t>what equipment are we replacing</a:t>
            </a:r>
            <a:r>
              <a:rPr lang="en-US" dirty="0" smtClean="0"/>
              <a:t>. Capabilities provide the means to accomplish a mission and achieve desired outcomes by performing critical tasks, under specified conditions, to target levels of performance.  </a:t>
            </a:r>
          </a:p>
          <a:p>
            <a:pPr eaLnBrk="1" hangingPunct="1"/>
            <a:endParaRPr lang="en-US" dirty="0" smtClean="0"/>
          </a:p>
          <a:p>
            <a:pPr eaLnBrk="1" hangingPunct="1"/>
            <a:r>
              <a:rPr lang="en-US" dirty="0" smtClean="0"/>
              <a:t>In HSEEP, capabilities-based planning plays out in the evaluation process as capabilities-based evaluation.  DHS has identified 37 target capabilities that </a:t>
            </a:r>
            <a:r>
              <a:rPr lang="en-US" dirty="0" smtClean="0">
                <a:solidFill>
                  <a:srgbClr val="333333"/>
                </a:solidFill>
              </a:rPr>
              <a:t>describes the collective national capabilities required to prevent, protect against, respond to and recover from terrorist attacks, major disasters and other emergencies.  More specifically, the list describes capabilities that states and communities and the private sector should collectively develop in order to respond effectively to disasters.  No single entity will have all capabilities, but taken as a whole communities should achieve these foundational target capabilities.</a:t>
            </a:r>
          </a:p>
        </p:txBody>
      </p:sp>
      <p:sp>
        <p:nvSpPr>
          <p:cNvPr id="4" name="Slide Number Placeholder 3"/>
          <p:cNvSpPr>
            <a:spLocks noGrp="1"/>
          </p:cNvSpPr>
          <p:nvPr>
            <p:ph type="sldNum" sz="quarter" idx="10"/>
          </p:nvPr>
        </p:nvSpPr>
        <p:spPr/>
        <p:txBody>
          <a:bodyPr/>
          <a:lstStyle/>
          <a:p>
            <a:pPr>
              <a:defRPr/>
            </a:pPr>
            <a:fld id="{49C44F2F-4E84-40FC-B81B-0E494881BBA7}" type="slidenum">
              <a:rPr lang="en-US" smtClean="0"/>
              <a:pPr>
                <a:defRPr/>
              </a:pPr>
              <a:t>3</a:t>
            </a:fld>
            <a:endParaRPr lang="en-US"/>
          </a:p>
        </p:txBody>
      </p:sp>
    </p:spTree>
    <p:extLst>
      <p:ext uri="{BB962C8B-B14F-4D97-AF65-F5344CB8AC3E}">
        <p14:creationId xmlns:p14="http://schemas.microsoft.com/office/powerpoint/2010/main" val="40910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TextEdit="1"/>
          </p:cNvSpPr>
          <p:nvPr>
            <p:ph type="sldImg"/>
          </p:nvPr>
        </p:nvSpPr>
        <p:spPr bwMode="auto">
          <a:xfrm>
            <a:off x="1141413" y="685800"/>
            <a:ext cx="4572000" cy="3429000"/>
          </a:xfrm>
          <a:noFill/>
          <a:ln>
            <a:solidFill>
              <a:srgbClr val="000000"/>
            </a:solidFill>
            <a:miter lim="800000"/>
            <a:headEnd/>
            <a:tailEnd/>
          </a:ln>
        </p:spPr>
      </p:sp>
      <p:sp>
        <p:nvSpPr>
          <p:cNvPr id="23554" name="Rectangle 3"/>
          <p:cNvSpPr>
            <a:spLocks noGrp="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r>
              <a:rPr lang="en-US" dirty="0" smtClean="0"/>
              <a:t>There are seven types of exercises defined within HSEEP, each of which is either discussions-based or operations-based.  Discussions-based Exercises familiarize participants with current plans, policies, agreements and procedures, or may be used to develop new plans, policies, agreements, and procedures.  </a:t>
            </a:r>
          </a:p>
          <a:p>
            <a:pPr eaLnBrk="1" hangingPunct="1"/>
            <a:endParaRPr lang="en-US" dirty="0" smtClean="0"/>
          </a:p>
          <a:p>
            <a:pPr eaLnBrk="1" hangingPunct="1"/>
            <a:r>
              <a:rPr lang="en-US" dirty="0" smtClean="0"/>
              <a:t>Types of Discussion-based Exercises include: </a:t>
            </a:r>
          </a:p>
          <a:p>
            <a:pPr eaLnBrk="1" hangingPunct="1"/>
            <a:r>
              <a:rPr lang="en-US" dirty="0" smtClean="0"/>
              <a:t>■ </a:t>
            </a:r>
            <a:r>
              <a:rPr lang="en-US" i="1" dirty="0" smtClean="0"/>
              <a:t>Seminar</a:t>
            </a:r>
            <a:r>
              <a:rPr lang="en-US" dirty="0" smtClean="0"/>
              <a:t>. A seminar is an informal discussion, designed to orient participants to new or updated plans, policies, or procedures (e.g., a seminar to review a new Evacuation Standard Operating Procedure). </a:t>
            </a:r>
          </a:p>
          <a:p>
            <a:pPr eaLnBrk="1" hangingPunct="1"/>
            <a:r>
              <a:rPr lang="en-US" dirty="0" smtClean="0"/>
              <a:t>■ </a:t>
            </a:r>
            <a:r>
              <a:rPr lang="en-US" i="1" dirty="0" smtClean="0"/>
              <a:t>Workshop</a:t>
            </a:r>
            <a:r>
              <a:rPr lang="en-US" dirty="0" smtClean="0"/>
              <a:t>. A workshop resembles a seminar, but is employed to build specific products, such as a draft plan or policy (e.g., a Training and Exercise Plan Workshop is used to develop a Multi-year Training and Exercise Plan). </a:t>
            </a:r>
          </a:p>
          <a:p>
            <a:pPr eaLnBrk="1" hangingPunct="1"/>
            <a:r>
              <a:rPr lang="en-US" dirty="0" smtClean="0"/>
              <a:t>■ </a:t>
            </a:r>
            <a:r>
              <a:rPr lang="en-US" i="1" dirty="0" smtClean="0"/>
              <a:t>Tabletop Exercise (TTX)</a:t>
            </a:r>
            <a:r>
              <a:rPr lang="en-US" dirty="0" smtClean="0"/>
              <a:t>. A tabletop exercise involves key personnel discussing simulated scenarios in an informal setting.  TTXs can be used to assess plans, policies, and procedures. </a:t>
            </a:r>
            <a:r>
              <a:rPr lang="en-US" dirty="0" smtClean="0">
                <a:latin typeface="Helvetica" pitchFamily="34" charset="0"/>
              </a:rPr>
              <a:t> </a:t>
            </a:r>
          </a:p>
          <a:p>
            <a:pPr eaLnBrk="1" hangingPunct="1"/>
            <a:r>
              <a:rPr lang="en-US" dirty="0" smtClean="0"/>
              <a:t>■ </a:t>
            </a:r>
            <a:r>
              <a:rPr lang="en-US" i="1" dirty="0" smtClean="0"/>
              <a:t>Game</a:t>
            </a:r>
            <a:r>
              <a:rPr lang="en-US" dirty="0" smtClean="0"/>
              <a:t>. A game is a simulation of operations that often involves two or more teams, usually in a competitive environment, using rules, data, and procedure designed to depict an actual or assumed real-life situation. </a:t>
            </a:r>
          </a:p>
          <a:p>
            <a:pPr eaLnBrk="1" hangingPunct="1"/>
            <a:r>
              <a:rPr lang="en-US" dirty="0" smtClean="0"/>
              <a:t>Operations-based Exercises validate plans, policies, agreements and procedures, clarify roles and responsibilities, and identify resource gaps in an operational environment.  </a:t>
            </a:r>
          </a:p>
          <a:p>
            <a:pPr eaLnBrk="1" hangingPunct="1"/>
            <a:endParaRPr lang="en-US" dirty="0" smtClean="0"/>
          </a:p>
          <a:p>
            <a:pPr eaLnBrk="1" hangingPunct="1"/>
            <a:r>
              <a:rPr lang="en-US" dirty="0" smtClean="0"/>
              <a:t>Types of Operations-based Exercises include:  </a:t>
            </a:r>
          </a:p>
          <a:p>
            <a:pPr eaLnBrk="1" hangingPunct="1"/>
            <a:r>
              <a:rPr lang="en-US" i="1" dirty="0" smtClean="0"/>
              <a:t>Drill</a:t>
            </a:r>
            <a:r>
              <a:rPr lang="en-US" dirty="0" smtClean="0"/>
              <a:t>. A drill is a coordinated, supervised activity usually employed to test a single, specific operation or function within a single entity (e.g., a fire department conducts a decontamination drill).  </a:t>
            </a:r>
          </a:p>
          <a:p>
            <a:pPr eaLnBrk="1" hangingPunct="1"/>
            <a:r>
              <a:rPr lang="en-US" i="1" dirty="0" smtClean="0"/>
              <a:t>Functional Exercise (FE)</a:t>
            </a:r>
            <a:r>
              <a:rPr lang="en-US" dirty="0" smtClean="0"/>
              <a:t>. A functional exercise examines and/or validates the coordination, command, and control between various multi-agency coordination centers (e.g., emergency operation center, joint field office, etc.).  A functional exercise does not involve any "boots on the ground" (i.e., first responders or emergency officials responding to an incident in real time).    </a:t>
            </a:r>
          </a:p>
          <a:p>
            <a:pPr eaLnBrk="1" hangingPunct="1"/>
            <a:r>
              <a:rPr lang="en-US" i="1" dirty="0" smtClean="0"/>
              <a:t>Full-Scale Exercise (FSE)</a:t>
            </a:r>
            <a:r>
              <a:rPr lang="en-US" dirty="0" smtClean="0"/>
              <a:t>. A full-scale exercise is a multi-agency, multi-jurisdictional, multi-</a:t>
            </a:r>
            <a:r>
              <a:rPr lang="en-US" dirty="0" smtClean="0">
                <a:latin typeface="Helvetica" pitchFamily="34" charset="0"/>
              </a:rPr>
              <a:t> </a:t>
            </a:r>
            <a:r>
              <a:rPr lang="en-US" dirty="0" smtClean="0"/>
              <a:t>discipline exercise involving functional (e.g., joint field office, emergency operation centers, etc.) and "boots on the ground" response (e.g., firefighters decontaminating mock victims).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TextEdit="1"/>
          </p:cNvSpPr>
          <p:nvPr>
            <p:ph type="sldImg"/>
          </p:nvPr>
        </p:nvSpPr>
        <p:spPr bwMode="auto">
          <a:xfrm>
            <a:off x="1141413" y="685800"/>
            <a:ext cx="4572000" cy="3429000"/>
          </a:xfrm>
          <a:noFill/>
          <a:ln>
            <a:solidFill>
              <a:srgbClr val="000000"/>
            </a:solidFill>
            <a:miter lim="800000"/>
            <a:headEnd/>
            <a:tailEnd/>
          </a:ln>
        </p:spPr>
      </p:sp>
      <p:sp>
        <p:nvSpPr>
          <p:cNvPr id="27650" name="Rectangle 3"/>
          <p:cNvSpPr>
            <a:spLocks noGrp="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r>
              <a:rPr lang="en-US" smtClean="0"/>
              <a:t>■ A</a:t>
            </a:r>
            <a:r>
              <a:rPr lang="en-US" i="1" smtClean="0"/>
              <a:t> Situation Manual (SitMan) </a:t>
            </a:r>
            <a:r>
              <a:rPr lang="en-US" smtClean="0"/>
              <a:t>is a participant handbook for discussion-based exercises, particularly TTXs. It provides background information on exercise scope, schedule, and objectives.  It also presents the scenario narrative that will drive participant discussions during the exercise. </a:t>
            </a:r>
          </a:p>
          <a:p>
            <a:pPr eaLnBrk="1" hangingPunct="1"/>
            <a:r>
              <a:rPr lang="en-US" smtClean="0"/>
              <a:t>■ The </a:t>
            </a:r>
            <a:r>
              <a:rPr lang="en-US" i="1" smtClean="0"/>
              <a:t>Exercise Plan (ExPlan)</a:t>
            </a:r>
            <a:r>
              <a:rPr lang="en-US" smtClean="0"/>
              <a:t>, typically used for operations-based exercises, provides a synopsis of the exercise and is published and distributed to players and observers prior to the start of the exercise.  The ExPlan includes the exercise objectives and scope, safety procedures, and logistical considerations such as an exercise schedule.  The ExPlan does not contain detailed scenario information. </a:t>
            </a:r>
          </a:p>
          <a:p>
            <a:pPr eaLnBrk="1" hangingPunct="1"/>
            <a:r>
              <a:rPr lang="en-US" smtClean="0"/>
              <a:t>■ The </a:t>
            </a:r>
            <a:r>
              <a:rPr lang="en-US" i="1" smtClean="0"/>
              <a:t>Controller and Evaluator (C/E) Handbook </a:t>
            </a:r>
            <a:r>
              <a:rPr lang="en-US" smtClean="0"/>
              <a:t>supplements the ExPlan for operations-based exercises, containing more detailed information about the exercise scenario and describing exercise controllers</a:t>
            </a:r>
            <a:r>
              <a:rPr lang="en-US" smtClean="0">
                <a:latin typeface="Lucida Grande"/>
              </a:rPr>
              <a:t>�</a:t>
            </a:r>
            <a:r>
              <a:rPr lang="en-US" smtClean="0"/>
              <a:t> and evaluators</a:t>
            </a:r>
            <a:r>
              <a:rPr lang="en-US" smtClean="0">
                <a:latin typeface="Lucida Grande"/>
              </a:rPr>
              <a:t>�</a:t>
            </a:r>
            <a:r>
              <a:rPr lang="en-US" smtClean="0"/>
              <a:t> roles and responsibilities.  Because the C/E Handbook contains information on the scenario and exercise administration, it is distributed only to those individuals specifically designated as controllers or evaluators. </a:t>
            </a:r>
          </a:p>
          <a:p>
            <a:pPr eaLnBrk="1" hangingPunct="1"/>
            <a:r>
              <a:rPr lang="en-US" smtClean="0"/>
              <a:t>■ The </a:t>
            </a:r>
            <a:r>
              <a:rPr lang="en-US" i="1" smtClean="0"/>
              <a:t>Master Scenario Events List (MSEL)</a:t>
            </a:r>
            <a:r>
              <a:rPr lang="en-US" smtClean="0"/>
              <a:t> is a chronological timeline of expected actions and scripted events (i.e., injects) to be inserted into operations-based exercise play by controllers in order to generate or prompt player activity. It ensures necessary events happen so that all exercise objectives are met. </a:t>
            </a:r>
          </a:p>
          <a:p>
            <a:pPr eaLnBrk="1" hangingPunct="1"/>
            <a:r>
              <a:rPr lang="en-US" smtClean="0"/>
              <a:t>■ </a:t>
            </a:r>
            <a:r>
              <a:rPr lang="en-US" i="1" smtClean="0"/>
              <a:t>A Player Handout</a:t>
            </a:r>
            <a:r>
              <a:rPr lang="en-US" smtClean="0"/>
              <a:t> is a 1-2 page document, usually handed out the morning of an exercise, which provide a quick reference for exercise players on safety procedures, logistical considerations, exercise schedule, and other key factors and information.  </a:t>
            </a:r>
          </a:p>
          <a:p>
            <a:pPr eaLnBrk="1" hangingPunct="1"/>
            <a:r>
              <a:rPr lang="en-US" smtClean="0"/>
              <a:t>■ </a:t>
            </a:r>
            <a:r>
              <a:rPr lang="en-US" i="1" smtClean="0"/>
              <a:t>Exercise Evaluation Guides (EEGs) </a:t>
            </a:r>
            <a:r>
              <a:rPr lang="en-US" smtClean="0"/>
              <a:t>help evaluators collect and interpret relevant exercise observations.  EEGs provide evaluators with information on what tasks they should expect to see accomplished during an exercise, space to record observations, and questions to address after the exercise as a first step in the analysis process.  In order to assist entities in exercise evaluation, standardized EEGs have been created that reflect capabilities-based planning tools, such as the Target Capabilities List (TCL) and the Universal Task List (UTL).  The EEGs are not meant as report cards.  Rather, they are intended to guide an evaluator</a:t>
            </a:r>
            <a:r>
              <a:rPr lang="en-US" smtClean="0">
                <a:ea typeface="ヒラギノ角ゴ ProN W3"/>
                <a:cs typeface="ヒラギノ角ゴ ProN W3"/>
              </a:rPr>
              <a:t>痴</a:t>
            </a:r>
            <a:r>
              <a:rPr lang="en-US" smtClean="0"/>
              <a:t> observations so that the evaluator focuses on capabilities and tasks relevant to exercise objectives to support development of the After Action Report/Improvement Plan (AAR/IP). </a:t>
            </a:r>
          </a:p>
          <a:p>
            <a:pPr eaLnBrk="1" hangingPunct="1"/>
            <a:r>
              <a:rPr lang="en-US" i="1" smtClean="0"/>
              <a:t>An After Action Report/Improvement Plan (AAR/IP)</a:t>
            </a:r>
            <a:r>
              <a:rPr lang="en-US" smtClean="0"/>
              <a:t> is the final product of an exercise.  The AAR/IP has two components: an AAR, which captures observations and recommendations based on the exercise objectives as associated with the capabilities and tasks; and an IP, which identifies specific corrective actions, assigns them to responsible parties, and establishes targets for their completion.  The lead evaluator and the exercise planning team draft the AAR and submit it to conference participants prior to an After Action Conference (see below).  The draft AAR is distributed to conference participants for review no more than 30 days after exercise conduct.  The final AAR/IP is an outcome of the After Action Conference and should be disseminated to participants no more than 60 days after exercise conduct.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TextEdit="1"/>
          </p:cNvSpPr>
          <p:nvPr>
            <p:ph type="sldImg"/>
          </p:nvPr>
        </p:nvSpPr>
        <p:spPr bwMode="auto">
          <a:xfrm>
            <a:off x="1141413" y="685800"/>
            <a:ext cx="4572000" cy="3429000"/>
          </a:xfrm>
          <a:noFill/>
          <a:ln>
            <a:solidFill>
              <a:srgbClr val="000000"/>
            </a:solidFill>
            <a:miter lim="800000"/>
            <a:headEnd/>
            <a:tailEnd/>
          </a:ln>
        </p:spPr>
      </p:sp>
      <p:sp>
        <p:nvSpPr>
          <p:cNvPr id="30722" name="Rectangle 3"/>
          <p:cNvSpPr>
            <a:spLocks noGrp="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r>
              <a:rPr lang="en-US" smtClean="0"/>
              <a:t>Exercise design and development includes the planning and document development process to support exercise conduct.  Typical planning conferences/briefs included in an exercise design and development process include (depending on the type and complexity of the exercise):</a:t>
            </a:r>
          </a:p>
          <a:p>
            <a:pPr eaLnBrk="1" hangingPunct="1"/>
            <a:endParaRPr lang="en-US" smtClean="0"/>
          </a:p>
          <a:p>
            <a:pPr eaLnBrk="1" hangingPunct="1"/>
            <a:r>
              <a:rPr lang="en-US" b="1" smtClean="0"/>
              <a:t>Concept and Objectives Meeting</a:t>
            </a:r>
          </a:p>
          <a:p>
            <a:pPr eaLnBrk="1" hangingPunct="1"/>
            <a:r>
              <a:rPr lang="en-US" smtClean="0"/>
              <a:t>The C&amp;O Meeting is the formal beginning of the exercise planning process. It is held to ensure that exercise planners agree upon the already-identified type, </a:t>
            </a:r>
            <a:r>
              <a:rPr lang="en-US" i="1" smtClean="0"/>
              <a:t>scope</a:t>
            </a:r>
            <a:r>
              <a:rPr lang="en-US" smtClean="0"/>
              <a:t>, </a:t>
            </a:r>
            <a:r>
              <a:rPr lang="en-US" i="1" smtClean="0"/>
              <a:t>capabilities</a:t>
            </a:r>
            <a:r>
              <a:rPr lang="en-US" smtClean="0"/>
              <a:t>, </a:t>
            </a:r>
            <a:r>
              <a:rPr lang="en-US" i="1" smtClean="0"/>
              <a:t>objectives</a:t>
            </a:r>
            <a:r>
              <a:rPr lang="en-US" smtClean="0"/>
              <a:t>, and </a:t>
            </a:r>
            <a:r>
              <a:rPr lang="en-US" i="1" smtClean="0"/>
              <a:t>purpose</a:t>
            </a:r>
            <a:r>
              <a:rPr lang="en-US" smtClean="0"/>
              <a:t> of the exercise. For less complex exercises and for entities with limited resources, the C&amp;O Meeting can be conducted in conjunction with the </a:t>
            </a:r>
            <a:r>
              <a:rPr lang="en-US" i="1" smtClean="0"/>
              <a:t>Initial Planning Conference (IPC)</a:t>
            </a:r>
            <a:r>
              <a:rPr lang="en-US" smtClean="0"/>
              <a:t>; however, when exercise scope dictates, the C&amp;O Meeting is held first. Representatives from the sponsoring agency or organization, the </a:t>
            </a:r>
            <a:r>
              <a:rPr lang="en-US" i="1" smtClean="0"/>
              <a:t>exercise planning team leader</a:t>
            </a:r>
            <a:r>
              <a:rPr lang="en-US" smtClean="0"/>
              <a:t>, and senior officials typically attend the C&amp;O Meeting to identify an overall exercise goal, develop rough drafts of exercise capabilities and objectives, and identify </a:t>
            </a:r>
            <a:r>
              <a:rPr lang="en-US" i="1" smtClean="0"/>
              <a:t>exercise planning team</a:t>
            </a:r>
            <a:r>
              <a:rPr lang="en-US" smtClean="0"/>
              <a:t> members.</a:t>
            </a:r>
          </a:p>
          <a:p>
            <a:pPr eaLnBrk="1" hangingPunct="1"/>
            <a:r>
              <a:rPr lang="en-US" smtClean="0"/>
              <a:t>IPC</a:t>
            </a:r>
          </a:p>
          <a:p>
            <a:pPr eaLnBrk="1" hangingPunct="1"/>
            <a:r>
              <a:rPr lang="en-US" smtClean="0"/>
              <a:t>The IPC is typically the first step in the planning process and lays the </a:t>
            </a:r>
            <a:r>
              <a:rPr lang="en-US" i="1" smtClean="0"/>
              <a:t>foundation</a:t>
            </a:r>
            <a:r>
              <a:rPr lang="en-US" smtClean="0"/>
              <a:t> for the exercise (unless a </a:t>
            </a:r>
            <a:r>
              <a:rPr lang="en-US" i="1" smtClean="0"/>
              <a:t>C&amp;O Meeting</a:t>
            </a:r>
            <a:r>
              <a:rPr lang="en-US" smtClean="0"/>
              <a:t> is held). Its purpose is to gather input from the exercise planning team on the </a:t>
            </a:r>
            <a:r>
              <a:rPr lang="en-US" i="1" smtClean="0"/>
              <a:t>scope</a:t>
            </a:r>
            <a:r>
              <a:rPr lang="en-US" smtClean="0"/>
              <a:t>; design requirements and conditions (such as assumptions and artificialities); </a:t>
            </a:r>
            <a:r>
              <a:rPr lang="en-US" i="1" smtClean="0"/>
              <a:t>objectives</a:t>
            </a:r>
            <a:r>
              <a:rPr lang="en-US" smtClean="0"/>
              <a:t>; level of participation; and </a:t>
            </a:r>
            <a:r>
              <a:rPr lang="en-US" i="1" smtClean="0"/>
              <a:t>scenario</a:t>
            </a:r>
            <a:r>
              <a:rPr lang="en-US" smtClean="0"/>
              <a:t> variables (e.g., location, threat/hazard selection), and </a:t>
            </a:r>
            <a:r>
              <a:rPr lang="en-US" i="1" smtClean="0"/>
              <a:t>MSEL</a:t>
            </a:r>
            <a:r>
              <a:rPr lang="en-US" smtClean="0"/>
              <a:t>. During the IPC, the exercise planning team decides on exercise location, schedule, duration, and other details required to develop exercise documentation. Planning team members should be assigned responsibility for the </a:t>
            </a:r>
            <a:r>
              <a:rPr lang="en-US" i="1" smtClean="0"/>
              <a:t>tasks</a:t>
            </a:r>
            <a:r>
              <a:rPr lang="en-US" smtClean="0"/>
              <a:t> outlined in the conference. </a:t>
            </a:r>
          </a:p>
          <a:p>
            <a:pPr eaLnBrk="1" hangingPunct="1"/>
            <a:r>
              <a:rPr lang="en-US" smtClean="0"/>
              <a:t>MPC</a:t>
            </a:r>
          </a:p>
          <a:p>
            <a:pPr eaLnBrk="1" hangingPunct="1"/>
            <a:r>
              <a:rPr lang="en-US" smtClean="0"/>
              <a:t>The MPC, an </a:t>
            </a:r>
            <a:r>
              <a:rPr lang="en-US" i="1" smtClean="0"/>
              <a:t>operations-based</a:t>
            </a:r>
            <a:r>
              <a:rPr lang="en-US" smtClean="0"/>
              <a:t> exercise planning conference, is used to discuss exercise organization and staffing concepts; </a:t>
            </a:r>
            <a:r>
              <a:rPr lang="en-US" i="1" smtClean="0"/>
              <a:t>scenario</a:t>
            </a:r>
            <a:r>
              <a:rPr lang="en-US" smtClean="0"/>
              <a:t> and timeline development; and scheduling, logistics, and administrative requirements. It is also a session to review draft documentation (e.g., scenario, </a:t>
            </a:r>
            <a:r>
              <a:rPr lang="en-US" i="1" smtClean="0"/>
              <a:t>ExPlan</a:t>
            </a:r>
            <a:r>
              <a:rPr lang="en-US" smtClean="0"/>
              <a:t>, </a:t>
            </a:r>
            <a:r>
              <a:rPr lang="en-US" i="1" smtClean="0"/>
              <a:t>C/E Handbook</a:t>
            </a:r>
            <a:r>
              <a:rPr lang="en-US" smtClean="0"/>
              <a:t>, </a:t>
            </a:r>
            <a:r>
              <a:rPr lang="en-US" i="1" smtClean="0"/>
              <a:t>MSEL</a:t>
            </a:r>
            <a:r>
              <a:rPr lang="en-US" smtClean="0"/>
              <a:t>). (Note: A </a:t>
            </a:r>
            <a:r>
              <a:rPr lang="en-US" i="1" smtClean="0"/>
              <a:t>MSEL Conference</a:t>
            </a:r>
            <a:r>
              <a:rPr lang="en-US" smtClean="0"/>
              <a:t> can be held in conjunction with or separate from the MPC to review the scenario timeline for the exercise. An EVAL Conference can be held in conjunction with or separate from the MPC to review evaluation topics.)</a:t>
            </a:r>
          </a:p>
          <a:p>
            <a:pPr eaLnBrk="1" hangingPunct="1"/>
            <a:r>
              <a:rPr lang="en-US" smtClean="0"/>
              <a:t>MSEL</a:t>
            </a:r>
          </a:p>
          <a:p>
            <a:pPr eaLnBrk="1" hangingPunct="1"/>
            <a:r>
              <a:rPr lang="en-US" smtClean="0"/>
              <a:t>The MSEL Conference may be held in preparation for more complex, </a:t>
            </a:r>
            <a:r>
              <a:rPr lang="en-US" i="1" smtClean="0"/>
              <a:t>operations-based</a:t>
            </a:r>
            <a:r>
              <a:rPr lang="en-US" smtClean="0"/>
              <a:t> exercises, specifically to review the </a:t>
            </a:r>
            <a:r>
              <a:rPr lang="en-US" i="1" smtClean="0"/>
              <a:t>scenario</a:t>
            </a:r>
            <a:r>
              <a:rPr lang="en-US" smtClean="0"/>
              <a:t> timeline and focus on </a:t>
            </a:r>
            <a:r>
              <a:rPr lang="en-US" i="1" smtClean="0"/>
              <a:t>MSEL</a:t>
            </a:r>
            <a:r>
              <a:rPr lang="en-US" smtClean="0"/>
              <a:t> development. </a:t>
            </a:r>
          </a:p>
          <a:p>
            <a:pPr eaLnBrk="1" hangingPunct="1"/>
            <a:r>
              <a:rPr lang="en-US" smtClean="0"/>
              <a:t>EVAL</a:t>
            </a:r>
          </a:p>
          <a:p>
            <a:pPr eaLnBrk="1" hangingPunct="1"/>
            <a:r>
              <a:rPr lang="en-US" smtClean="0"/>
              <a:t>The EVAL Conference may be held in preparation for more complex, </a:t>
            </a:r>
            <a:r>
              <a:rPr lang="en-US" i="1" smtClean="0"/>
              <a:t>operations-based</a:t>
            </a:r>
            <a:r>
              <a:rPr lang="en-US" smtClean="0"/>
              <a:t> exercises, specifically to review the evaluation plan and exercise evaluation guide development.</a:t>
            </a:r>
          </a:p>
          <a:p>
            <a:pPr eaLnBrk="1" hangingPunct="1"/>
            <a:r>
              <a:rPr lang="en-US" smtClean="0"/>
              <a:t>FPC</a:t>
            </a:r>
          </a:p>
          <a:p>
            <a:pPr eaLnBrk="1" hangingPunct="1"/>
            <a:r>
              <a:rPr lang="en-US" smtClean="0"/>
              <a:t>The FPC is the final forum for the </a:t>
            </a:r>
            <a:r>
              <a:rPr lang="en-US" i="1" smtClean="0"/>
              <a:t>exercise planning team</a:t>
            </a:r>
            <a:r>
              <a:rPr lang="en-US" smtClean="0"/>
              <a:t> to review the process and procedures for exercise conduct, final drafts of all exercise materials, and all logistical requirements. During the FPC, there should be no major changes made to either the design or the </a:t>
            </a:r>
            <a:r>
              <a:rPr lang="en-US" i="1" smtClean="0"/>
              <a:t>scope</a:t>
            </a:r>
            <a:r>
              <a:rPr lang="en-US" smtClean="0"/>
              <a:t> of the exercise, nor to any supporting documentation. The FPC ensures all logistical requirements have been arranged, all outstanding issues have been identified and resolved, and all exercise products are ready for printing. </a:t>
            </a:r>
          </a:p>
          <a:p>
            <a:pPr eaLnBrk="1" hangingPunct="1"/>
            <a:r>
              <a:rPr lang="en-US" smtClean="0"/>
              <a:t>AAC</a:t>
            </a:r>
          </a:p>
          <a:p>
            <a:pPr eaLnBrk="1" hangingPunct="1"/>
            <a:r>
              <a:rPr lang="en-US" smtClean="0"/>
              <a:t>The AAC is the final forum for the </a:t>
            </a:r>
            <a:r>
              <a:rPr lang="en-US" i="1" smtClean="0"/>
              <a:t>exercise planning team</a:t>
            </a:r>
            <a:r>
              <a:rPr lang="en-US" smtClean="0"/>
              <a:t> to present, discuss, and refine the draft After Action Report (AAR), and to develop an Improvement Plan (IP). This conference is a chance to present the AAR to </a:t>
            </a:r>
            <a:r>
              <a:rPr lang="en-US" i="1" smtClean="0"/>
              <a:t>participating</a:t>
            </a:r>
            <a:r>
              <a:rPr lang="en-US" smtClean="0"/>
              <a:t> entities in order to solicit feedback and make necessary changes. A list of corrective actions should be generated identifying what will be done to address the </a:t>
            </a:r>
            <a:r>
              <a:rPr lang="en-US" i="1" smtClean="0"/>
              <a:t>recommendations</a:t>
            </a:r>
            <a:r>
              <a:rPr lang="en-US" smtClean="0"/>
              <a:t>, who (what agency or person) is responsible, and the timeframe for implementation.</a:t>
            </a:r>
          </a:p>
          <a:p>
            <a:pPr eaLnBrk="1" hangingPunct="1"/>
            <a:r>
              <a:rPr lang="en-US" smtClean="0"/>
              <a:t>IPW</a:t>
            </a:r>
          </a:p>
          <a:p>
            <a:pPr eaLnBrk="1" hangingPunct="1"/>
            <a:r>
              <a:rPr lang="en-US" smtClean="0"/>
              <a:t>The end product is a final Improvement Plan.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4515" name="Date Placeholder 3"/>
          <p:cNvSpPr>
            <a:spLocks noGrp="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pPr>
              <a:defRPr/>
            </a:pPr>
            <a:fld id="{93D03987-B19B-45AE-A951-149512A1EEDA}" type="datetimeFigureOut">
              <a:rPr lang="en-US" smtClean="0"/>
              <a:pPr>
                <a:defRPr/>
              </a:pPr>
              <a:t>3/19/2018</a:t>
            </a:fld>
            <a:endParaRPr lang="en-US"/>
          </a:p>
        </p:txBody>
      </p:sp>
      <p:sp>
        <p:nvSpPr>
          <p:cNvPr id="5" name="Footer Placeholder 4"/>
          <p:cNvSpPr>
            <a:spLocks noGrp="1"/>
          </p:cNvSpPr>
          <p:nvPr>
            <p:ph type="ftr" sz="quarter" idx="11"/>
          </p:nvPr>
        </p:nvSpPr>
        <p:spPr>
          <a:xfrm>
            <a:off x="1174044" y="5357592"/>
            <a:ext cx="5034845" cy="365125"/>
          </a:xfrm>
        </p:spPr>
        <p:txBody>
          <a:bodyPr/>
          <a:lstStyle/>
          <a:p>
            <a:pPr>
              <a:defRPr/>
            </a:pPr>
            <a:endParaRPr 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pPr>
              <a:defRPr/>
            </a:pPr>
            <a:fld id="{C8E73EE4-8E08-448B-8FD2-9045D2C87ACD}" type="slidenum">
              <a:rPr lang="en-US" smtClean="0"/>
              <a:pPr>
                <a:defRPr/>
              </a:pPr>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B4E99592-79DC-4905-9B75-0E8AC3AD075C}" type="datetimeFigureOut">
              <a:rPr lang="en-US" smtClean="0"/>
              <a:pPr>
                <a:defRPr/>
              </a:pPr>
              <a:t>3/19/2018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5596F70-D58B-4B30-A3D7-4FA914C22718}" type="slidenum">
              <a:rPr lang="en-US" smtClean="0"/>
              <a:pPr>
                <a:defRPr/>
              </a:pPr>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7A553311-F087-4782-9878-9347DAD16C39}" type="datetimeFigureOut">
              <a:rPr lang="en-US" smtClean="0"/>
              <a:pPr>
                <a:defRPr/>
              </a:pPr>
              <a:t>3/19/2018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D7CD2F0-69AF-4590-A97A-03AF0452BCA7}" type="slidenum">
              <a:rPr lang="en-US" smtClean="0"/>
              <a:pPr>
                <a:defRPr/>
              </a:pPr>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pPr>
              <a:defRPr/>
            </a:pPr>
            <a:fld id="{F7397739-AA37-4B35-9864-13A7BC5FCBC4}" type="datetimeFigureOut">
              <a:rPr lang="en-US" smtClean="0"/>
              <a:pPr>
                <a:defRPr/>
              </a:pPr>
              <a:t>3/19/2018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0BCEDD3C-E90A-44F5-8FAE-88DDA9C6D7BD}" type="slidenum">
              <a:rPr lang="en-US" smtClean="0"/>
              <a:pPr>
                <a:defRPr/>
              </a:pPr>
              <a:t>‹#›</a:t>
            </a:fld>
            <a:endParaRPr lang="en-US"/>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fade thruBlk="1"/>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pPr>
              <a:defRPr/>
            </a:pPr>
            <a:fld id="{D2874759-C9BB-44EE-B2BA-45294EB1BE15}" type="datetimeFigureOut">
              <a:rPr lang="en-US" smtClean="0"/>
              <a:pPr>
                <a:defRPr/>
              </a:pPr>
              <a:t>3/19/2018</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03D087AC-3AC0-4CCA-A55F-1DBEB8496B19}" type="slidenum">
              <a:rPr lang="en-US" smtClean="0"/>
              <a:pPr>
                <a:defRPr/>
              </a:pPr>
              <a:t>‹#›</a:t>
            </a:fld>
            <a:endParaRPr lang="en-US"/>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fade thruBlk="1"/>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A24C4A98-156F-47FC-A9FB-5915EA3A2E58}" type="datetimeFigureOut">
              <a:rPr lang="en-US" smtClean="0"/>
              <a:pPr>
                <a:defRPr/>
              </a:pPr>
              <a:t>3/19/2018</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7EFAFC9A-46C7-4BC3-BD51-4396C5995A8E}" type="slidenum">
              <a:rPr lang="en-US" smtClean="0"/>
              <a:pPr>
                <a:defRPr/>
              </a:pPr>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1A685208-D519-47AD-B5E4-B430163B34A2}" type="datetimeFigureOut">
              <a:rPr lang="en-US" smtClean="0"/>
              <a:pPr>
                <a:defRPr/>
              </a:pPr>
              <a:t>3/19/2018</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080CF1D7-D792-4881-ABBF-6DCE7DEB1376}" type="slidenum">
              <a:rPr lang="en-US" smtClean="0"/>
              <a:pPr>
                <a:defRPr/>
              </a:pPr>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pPr>
              <a:defRPr/>
            </a:pPr>
            <a:fld id="{82F2FE21-DD1F-40A2-BDA7-DD335D2F789E}" type="datetimeFigureOut">
              <a:rPr lang="en-US" smtClean="0"/>
              <a:pPr>
                <a:defRPr/>
              </a:pPr>
              <a:t>3/19/2018</a:t>
            </a:fld>
            <a:endParaRPr lang="en-US"/>
          </a:p>
        </p:txBody>
      </p:sp>
      <p:sp>
        <p:nvSpPr>
          <p:cNvPr id="6" name="Footer Placeholder 5"/>
          <p:cNvSpPr>
            <a:spLocks noGrp="1"/>
          </p:cNvSpPr>
          <p:nvPr>
            <p:ph type="ftr" sz="quarter" idx="11"/>
          </p:nvPr>
        </p:nvSpPr>
        <p:spPr>
          <a:xfrm rot="-60000">
            <a:off x="914554" y="5829261"/>
            <a:ext cx="3522607" cy="365125"/>
          </a:xfrm>
        </p:spPr>
        <p:txBody>
          <a:bodyPr/>
          <a:lstStyle/>
          <a:p>
            <a:pPr>
              <a:defRPr/>
            </a:pPr>
            <a:endParaRPr lang="en-US"/>
          </a:p>
        </p:txBody>
      </p:sp>
      <p:sp>
        <p:nvSpPr>
          <p:cNvPr id="7" name="Slide Number Placeholder 6"/>
          <p:cNvSpPr>
            <a:spLocks noGrp="1"/>
          </p:cNvSpPr>
          <p:nvPr>
            <p:ph type="sldNum" sz="quarter" idx="12"/>
          </p:nvPr>
        </p:nvSpPr>
        <p:spPr>
          <a:xfrm rot="60000">
            <a:off x="7557313" y="5896961"/>
            <a:ext cx="554023" cy="365125"/>
          </a:xfrm>
        </p:spPr>
        <p:txBody>
          <a:bodyPr/>
          <a:lstStyle/>
          <a:p>
            <a:pPr>
              <a:defRPr/>
            </a:pPr>
            <a:fld id="{1A295B2C-D1E3-40CA-AB8C-E792793EFA77}" type="slidenum">
              <a:rPr lang="en-US" smtClean="0"/>
              <a:pPr>
                <a:defRPr/>
              </a:pPr>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pPr>
              <a:defRPr/>
            </a:pPr>
            <a:fld id="{D9069BA1-775C-41F9-9D24-9E93B83FF287}" type="datetimeFigureOut">
              <a:rPr lang="en-US" smtClean="0"/>
              <a:pPr>
                <a:defRPr/>
              </a:pPr>
              <a:t>3/19/2018</a:t>
            </a:fld>
            <a:endParaRPr lang="en-US"/>
          </a:p>
        </p:txBody>
      </p:sp>
      <p:sp>
        <p:nvSpPr>
          <p:cNvPr id="6" name="Footer Placeholder 5"/>
          <p:cNvSpPr>
            <a:spLocks noGrp="1"/>
          </p:cNvSpPr>
          <p:nvPr>
            <p:ph type="ftr" sz="quarter" idx="11"/>
          </p:nvPr>
        </p:nvSpPr>
        <p:spPr>
          <a:xfrm rot="-60000">
            <a:off x="914569" y="5831037"/>
            <a:ext cx="3319043" cy="365125"/>
          </a:xfrm>
        </p:spPr>
        <p:txBody>
          <a:bodyPr/>
          <a:lstStyle/>
          <a:p>
            <a:pPr>
              <a:defRPr/>
            </a:pPr>
            <a:endParaRPr lang="en-US"/>
          </a:p>
        </p:txBody>
      </p:sp>
      <p:sp>
        <p:nvSpPr>
          <p:cNvPr id="7" name="Slide Number Placeholder 6"/>
          <p:cNvSpPr>
            <a:spLocks noGrp="1"/>
          </p:cNvSpPr>
          <p:nvPr>
            <p:ph type="sldNum" sz="quarter" idx="12"/>
          </p:nvPr>
        </p:nvSpPr>
        <p:spPr>
          <a:xfrm rot="60000">
            <a:off x="7562089" y="5900026"/>
            <a:ext cx="554023" cy="365125"/>
          </a:xfrm>
        </p:spPr>
        <p:txBody>
          <a:bodyPr/>
          <a:lstStyle/>
          <a:p>
            <a:pPr>
              <a:defRPr/>
            </a:pPr>
            <a:fld id="{CB186387-073E-47ED-A4FA-D92630965EE2}" type="slidenum">
              <a:rPr lang="en-US" smtClean="0"/>
              <a:pPr>
                <a:defRPr/>
              </a:pPr>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39D2E173-9AB6-4E5D-AAB2-4568982B9781}" type="datetimeFigureOut">
              <a:rPr lang="en-US" smtClean="0"/>
              <a:pPr>
                <a:defRPr/>
              </a:pPr>
              <a:t>3/19/2018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E65341C-68D1-4D97-8D6C-633D819C787E}" type="slidenum">
              <a:rPr lang="en-US" smtClean="0"/>
              <a:pPr>
                <a:defRPr/>
              </a:pPr>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6851A058-1387-4709-A45F-D6C7A7F1A9F7}" type="datetimeFigureOut">
              <a:rPr lang="en-US" smtClean="0"/>
              <a:pPr>
                <a:defRPr/>
              </a:pPr>
              <a:t>3/19/2018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1DAE807-5A49-41FC-BA79-F8BB00E3F463}" type="slidenum">
              <a:rPr lang="en-US" smtClean="0"/>
              <a:pPr>
                <a:defRPr/>
              </a:pPr>
              <a:t>‹#›</a:t>
            </a:fld>
            <a:endParaRPr lang="en-US"/>
          </a:p>
        </p:txBody>
      </p:sp>
    </p:spTree>
  </p:cSld>
  <p:clrMapOvr>
    <a:masterClrMapping/>
  </p:clrMapOvr>
  <p:transition spd="med">
    <p:fade thruBlk="1"/>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pPr>
              <a:defRPr/>
            </a:pPr>
            <a:fld id="{91A8D69C-43E9-4907-B77F-D5BEE70B2596}" type="datetimeFigureOut">
              <a:rPr lang="en-US" smtClean="0"/>
              <a:pPr>
                <a:defRPr/>
              </a:pPr>
              <a:t>3/19/2018</a:t>
            </a:fld>
            <a:endParaRPr 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pPr>
              <a:defRPr/>
            </a:pPr>
            <a:endParaRPr 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pPr>
              <a:defRPr/>
            </a:pPr>
            <a:fld id="{44142172-151A-433E-B49D-ACCA0E1350BF}"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fade thruBlk="1"/>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tif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google.com/url?sa=t&amp;rct=j&amp;q=&amp;esrc=s&amp;source=web&amp;cd=3&amp;cad=rja&amp;uact=8&amp;ved=0ahUKEwi6gfWm6MHPAhVD54MKHf0WC2EQFggnMAI&amp;url=https://www.fema.gov/media-library/assets/documents/32326&amp;usg=AFQjCNFWhwPt_ERztzw3TevalHxPXiwYJQ&amp;sig2=wiGT1Q3-7meAsHowSmQ5dQ"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tiff"/><Relationship Id="rId5" Type="http://schemas.openxmlformats.org/officeDocument/2006/relationships/image" Target="../media/image5.jpe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20203" y="1623060"/>
            <a:ext cx="5791200" cy="1996440"/>
          </a:xfrm>
        </p:spPr>
        <p:txBody>
          <a:bodyPr>
            <a:noAutofit/>
          </a:bodyPr>
          <a:lstStyle/>
          <a:p>
            <a:pPr eaLnBrk="1" hangingPunct="1"/>
            <a:r>
              <a:rPr lang="en-US" sz="3600" b="1" dirty="0" smtClean="0">
                <a:latin typeface="Eurostile"/>
              </a:rPr>
              <a:t>Exercise Planning</a:t>
            </a:r>
            <a:br>
              <a:rPr lang="en-US" sz="3600" b="1" dirty="0" smtClean="0">
                <a:latin typeface="Eurostile"/>
              </a:rPr>
            </a:br>
            <a:r>
              <a:rPr lang="en-US" sz="3600" b="1" dirty="0" smtClean="0">
                <a:latin typeface="Eurostile"/>
              </a:rPr>
              <a:t>Overview</a:t>
            </a:r>
            <a:br>
              <a:rPr lang="en-US" sz="3600" b="1" dirty="0" smtClean="0">
                <a:latin typeface="Eurostile"/>
              </a:rPr>
            </a:br>
            <a:endParaRPr lang="en-US" sz="3600" b="1" dirty="0" smtClean="0">
              <a:latin typeface="Eurostile"/>
            </a:endParaRPr>
          </a:p>
        </p:txBody>
      </p:sp>
      <p:sp>
        <p:nvSpPr>
          <p:cNvPr id="7" name="Rectangle 6"/>
          <p:cNvSpPr/>
          <p:nvPr/>
        </p:nvSpPr>
        <p:spPr>
          <a:xfrm>
            <a:off x="0" y="4876800"/>
            <a:ext cx="685800" cy="1676400"/>
          </a:xfrm>
          <a:prstGeom prst="rect">
            <a:avLst/>
          </a:prstGeom>
          <a:solidFill>
            <a:srgbClr val="3E6D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ectangle 7"/>
          <p:cNvSpPr/>
          <p:nvPr/>
        </p:nvSpPr>
        <p:spPr>
          <a:xfrm>
            <a:off x="6096000" y="4876800"/>
            <a:ext cx="3048000" cy="1676400"/>
          </a:xfrm>
          <a:prstGeom prst="rect">
            <a:avLst/>
          </a:prstGeom>
          <a:solidFill>
            <a:srgbClr val="3E6D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5366" name="Picture 8" descr="AcibademKozyatagi.jpg"/>
          <p:cNvPicPr>
            <a:picLocks noChangeAspect="1"/>
          </p:cNvPicPr>
          <p:nvPr/>
        </p:nvPicPr>
        <p:blipFill>
          <a:blip r:embed="rId3"/>
          <a:srcRect/>
          <a:stretch>
            <a:fillRect/>
          </a:stretch>
        </p:blipFill>
        <p:spPr bwMode="auto">
          <a:xfrm>
            <a:off x="838200" y="4892675"/>
            <a:ext cx="1235075" cy="1647825"/>
          </a:xfrm>
          <a:prstGeom prst="rect">
            <a:avLst/>
          </a:prstGeom>
          <a:noFill/>
          <a:ln w="9525">
            <a:noFill/>
            <a:miter lim="800000"/>
            <a:headEnd/>
            <a:tailEnd/>
          </a:ln>
        </p:spPr>
      </p:pic>
      <p:sp>
        <p:nvSpPr>
          <p:cNvPr id="10" name="Rectangle 9"/>
          <p:cNvSpPr/>
          <p:nvPr/>
        </p:nvSpPr>
        <p:spPr>
          <a:xfrm>
            <a:off x="2209800" y="4876800"/>
            <a:ext cx="152400" cy="1676400"/>
          </a:xfrm>
          <a:prstGeom prst="rect">
            <a:avLst/>
          </a:prstGeom>
          <a:solidFill>
            <a:srgbClr val="1F3C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5368" name="Picture 10" descr="stadium.bmp"/>
          <p:cNvPicPr>
            <a:picLocks noChangeAspect="1"/>
          </p:cNvPicPr>
          <p:nvPr/>
        </p:nvPicPr>
        <p:blipFill>
          <a:blip r:embed="rId4"/>
          <a:srcRect/>
          <a:stretch>
            <a:fillRect/>
          </a:stretch>
        </p:blipFill>
        <p:spPr bwMode="auto">
          <a:xfrm>
            <a:off x="2576513" y="4876800"/>
            <a:ext cx="2987675" cy="1673225"/>
          </a:xfrm>
          <a:prstGeom prst="rect">
            <a:avLst/>
          </a:prstGeom>
          <a:noFill/>
          <a:ln w="9525">
            <a:noFill/>
            <a:miter lim="800000"/>
            <a:headEnd/>
            <a:tailEnd/>
          </a:ln>
        </p:spPr>
      </p:pic>
      <p:sp>
        <p:nvSpPr>
          <p:cNvPr id="12" name="Rectangle 11"/>
          <p:cNvSpPr/>
          <p:nvPr/>
        </p:nvSpPr>
        <p:spPr>
          <a:xfrm>
            <a:off x="5741988" y="4876800"/>
            <a:ext cx="152400" cy="1676400"/>
          </a:xfrm>
          <a:prstGeom prst="rect">
            <a:avLst/>
          </a:prstGeom>
          <a:solidFill>
            <a:srgbClr val="1F3C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5370" name="Picture 14" descr="AWARDS - Winner LOGO - 10-28-2009.jpg"/>
          <p:cNvPicPr>
            <a:picLocks noChangeAspect="1"/>
          </p:cNvPicPr>
          <p:nvPr/>
        </p:nvPicPr>
        <p:blipFill>
          <a:blip r:embed="rId5"/>
          <a:srcRect/>
          <a:stretch>
            <a:fillRect/>
          </a:stretch>
        </p:blipFill>
        <p:spPr bwMode="auto">
          <a:xfrm>
            <a:off x="6080125" y="4876800"/>
            <a:ext cx="2667000" cy="1676400"/>
          </a:xfrm>
          <a:prstGeom prst="rect">
            <a:avLst/>
          </a:prstGeom>
          <a:noFill/>
          <a:ln w="9525">
            <a:noFill/>
            <a:miter lim="800000"/>
            <a:headEnd/>
            <a:tailEnd/>
          </a:ln>
        </p:spPr>
      </p:pic>
    </p:spTree>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p:cNvSpPr>
          <p:nvPr>
            <p:ph type="title"/>
          </p:nvPr>
        </p:nvSpPr>
        <p:spPr/>
        <p:txBody>
          <a:bodyPr/>
          <a:lstStyle/>
          <a:p>
            <a:pPr eaLnBrk="1" hangingPunct="1"/>
            <a:r>
              <a:rPr lang="en-US" smtClean="0"/>
              <a:t>Introduction</a:t>
            </a:r>
          </a:p>
        </p:txBody>
      </p:sp>
      <p:sp>
        <p:nvSpPr>
          <p:cNvPr id="17410" name="Rectangle 3"/>
          <p:cNvSpPr>
            <a:spLocks noGrp="1"/>
          </p:cNvSpPr>
          <p:nvPr>
            <p:ph idx="1"/>
          </p:nvPr>
        </p:nvSpPr>
        <p:spPr/>
        <p:txBody>
          <a:bodyPr>
            <a:normAutofit/>
          </a:bodyPr>
          <a:lstStyle/>
          <a:p>
            <a:pPr eaLnBrk="1" hangingPunct="1"/>
            <a:r>
              <a:rPr lang="en-US" sz="3200" b="1" dirty="0" smtClean="0"/>
              <a:t>Exercise Planning Concepts</a:t>
            </a:r>
          </a:p>
          <a:p>
            <a:pPr eaLnBrk="1" hangingPunct="1"/>
            <a:r>
              <a:rPr lang="en-US" sz="3200" b="1" dirty="0" smtClean="0"/>
              <a:t>Terminology</a:t>
            </a:r>
          </a:p>
          <a:p>
            <a:pPr eaLnBrk="1" hangingPunct="1"/>
            <a:r>
              <a:rPr lang="en-US" sz="3200" b="1" dirty="0" smtClean="0"/>
              <a:t>Standardization</a:t>
            </a:r>
          </a:p>
          <a:p>
            <a:pPr eaLnBrk="1" hangingPunct="1"/>
            <a:r>
              <a:rPr lang="en-US" sz="3200" b="1" dirty="0" smtClean="0"/>
              <a:t>HSEEP Compliance</a:t>
            </a:r>
          </a:p>
        </p:txBody>
      </p:sp>
    </p:spTree>
  </p:cSld>
  <p:clrMapOvr>
    <a:masterClrMapping/>
  </p:clrMapOvr>
  <p:transition spd="med">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p:cNvSpPr>
          <p:nvPr>
            <p:ph type="title"/>
          </p:nvPr>
        </p:nvSpPr>
        <p:spPr>
          <a:xfrm>
            <a:off x="685800" y="817582"/>
            <a:ext cx="7680959" cy="1202485"/>
          </a:xfrm>
        </p:spPr>
        <p:txBody>
          <a:bodyPr>
            <a:normAutofit fontScale="90000"/>
          </a:bodyPr>
          <a:lstStyle/>
          <a:p>
            <a:pPr eaLnBrk="1" hangingPunct="1"/>
            <a:r>
              <a:rPr lang="en-US" dirty="0" smtClean="0">
                <a:hlinkClick r:id="rId3"/>
              </a:rPr>
              <a:t>HSEEP</a:t>
            </a:r>
            <a:r>
              <a:rPr lang="en-US" dirty="0" smtClean="0"/>
              <a:t> Concepts:</a:t>
            </a:r>
            <a:br>
              <a:rPr lang="en-US" dirty="0" smtClean="0"/>
            </a:br>
            <a:r>
              <a:rPr lang="en-US" dirty="0" smtClean="0"/>
              <a:t>Overview</a:t>
            </a:r>
          </a:p>
        </p:txBody>
      </p:sp>
      <p:sp>
        <p:nvSpPr>
          <p:cNvPr id="19458" name="Rectangle 3"/>
          <p:cNvSpPr>
            <a:spLocks noGrp="1"/>
          </p:cNvSpPr>
          <p:nvPr>
            <p:ph idx="1"/>
          </p:nvPr>
        </p:nvSpPr>
        <p:spPr>
          <a:xfrm>
            <a:off x="685800" y="2160270"/>
            <a:ext cx="7783830" cy="4149090"/>
          </a:xfrm>
        </p:spPr>
        <p:txBody>
          <a:bodyPr>
            <a:normAutofit/>
          </a:bodyPr>
          <a:lstStyle/>
          <a:p>
            <a:pPr eaLnBrk="1" hangingPunct="1"/>
            <a:r>
              <a:rPr lang="en-US" sz="2800" dirty="0" smtClean="0"/>
              <a:t>Standardized design and conduct, nationally</a:t>
            </a:r>
          </a:p>
          <a:p>
            <a:pPr eaLnBrk="1" hangingPunct="1"/>
            <a:r>
              <a:rPr lang="en-US" sz="2800" dirty="0" smtClean="0"/>
              <a:t>Common language and concepts</a:t>
            </a:r>
          </a:p>
          <a:p>
            <a:pPr eaLnBrk="1" hangingPunct="1"/>
            <a:r>
              <a:rPr lang="en-US" sz="2800" dirty="0" smtClean="0"/>
              <a:t>Meets NIMS goals</a:t>
            </a:r>
          </a:p>
          <a:p>
            <a:pPr eaLnBrk="1" hangingPunct="1"/>
            <a:r>
              <a:rPr lang="en-US" sz="2800" dirty="0" smtClean="0"/>
              <a:t>Synchronizes exercises, nationally</a:t>
            </a:r>
          </a:p>
          <a:p>
            <a:pPr eaLnBrk="1" hangingPunct="1"/>
            <a:r>
              <a:rPr lang="en-US" sz="2800" dirty="0" smtClean="0"/>
              <a:t>Provides tools to establish own self-sustaining exercise program</a:t>
            </a:r>
          </a:p>
          <a:p>
            <a:pPr eaLnBrk="1" hangingPunct="1"/>
            <a:r>
              <a:rPr lang="en-US" sz="2800" dirty="0"/>
              <a:t>Capabilities-Based Planning</a:t>
            </a:r>
          </a:p>
          <a:p>
            <a:pPr marL="0" indent="0" eaLnBrk="1" hangingPunct="1">
              <a:buNone/>
            </a:pPr>
            <a:endParaRPr lang="en-US" sz="2800" dirty="0" smtClean="0"/>
          </a:p>
        </p:txBody>
      </p:sp>
    </p:spTree>
  </p:cSld>
  <p:clrMapOvr>
    <a:masterClrMapping/>
  </p:clrMapOvr>
  <p:transition spd="med">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p:cNvSpPr>
          <p:nvPr>
            <p:ph type="title"/>
          </p:nvPr>
        </p:nvSpPr>
        <p:spPr/>
        <p:txBody>
          <a:bodyPr>
            <a:normAutofit/>
          </a:bodyPr>
          <a:lstStyle/>
          <a:p>
            <a:pPr eaLnBrk="1" hangingPunct="1"/>
            <a:r>
              <a:rPr lang="en-US" dirty="0" smtClean="0"/>
              <a:t>Exercise Types</a:t>
            </a:r>
          </a:p>
        </p:txBody>
      </p:sp>
      <p:sp>
        <p:nvSpPr>
          <p:cNvPr id="22530" name="Rectangle 3"/>
          <p:cNvSpPr>
            <a:spLocks noGrp="1"/>
          </p:cNvSpPr>
          <p:nvPr>
            <p:ph idx="1"/>
          </p:nvPr>
        </p:nvSpPr>
        <p:spPr>
          <a:xfrm>
            <a:off x="1463041" y="2119257"/>
            <a:ext cx="3289618" cy="3603812"/>
          </a:xfrm>
        </p:spPr>
        <p:txBody>
          <a:bodyPr>
            <a:normAutofit/>
          </a:bodyPr>
          <a:lstStyle/>
          <a:p>
            <a:pPr eaLnBrk="1" hangingPunct="1"/>
            <a:r>
              <a:rPr lang="en-US" sz="2800" dirty="0" smtClean="0"/>
              <a:t>Discussion-Based</a:t>
            </a:r>
          </a:p>
          <a:p>
            <a:pPr lvl="1" eaLnBrk="1" hangingPunct="1"/>
            <a:r>
              <a:rPr lang="en-US" sz="2400" dirty="0" smtClean="0"/>
              <a:t>Seminar</a:t>
            </a:r>
          </a:p>
          <a:p>
            <a:pPr lvl="1" eaLnBrk="1" hangingPunct="1"/>
            <a:r>
              <a:rPr lang="en-US" sz="2400" dirty="0" smtClean="0"/>
              <a:t>Workshop</a:t>
            </a:r>
          </a:p>
          <a:p>
            <a:pPr lvl="1" eaLnBrk="1" hangingPunct="1"/>
            <a:r>
              <a:rPr lang="en-US" sz="2400" dirty="0" smtClean="0"/>
              <a:t>Tabletop Exercise</a:t>
            </a:r>
          </a:p>
          <a:p>
            <a:pPr lvl="1" eaLnBrk="1" hangingPunct="1"/>
            <a:r>
              <a:rPr lang="en-US" sz="2400" dirty="0" smtClean="0"/>
              <a:t>Game</a:t>
            </a:r>
          </a:p>
        </p:txBody>
      </p:sp>
      <p:sp>
        <p:nvSpPr>
          <p:cNvPr id="4" name="Rectangle 3"/>
          <p:cNvSpPr txBox="1">
            <a:spLocks/>
          </p:cNvSpPr>
          <p:nvPr/>
        </p:nvSpPr>
        <p:spPr>
          <a:xfrm>
            <a:off x="4733364" y="2119256"/>
            <a:ext cx="3326904" cy="1995543"/>
          </a:xfrm>
          <a:prstGeom prst="rect">
            <a:avLst/>
          </a:prstGeom>
        </p:spPr>
        <p:txBody>
          <a:bodyPr vert="horz" lIns="91440" tIns="45720" rIns="91440" bIns="45720" rtlCol="0" anchor="t">
            <a:normAutofit/>
          </a:bodyPr>
          <a:lst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a:lstStyle>
          <a:p>
            <a:pPr fontAlgn="auto">
              <a:spcAft>
                <a:spcPts val="0"/>
              </a:spcAft>
            </a:pPr>
            <a:r>
              <a:rPr lang="en-US" sz="3000" dirty="0" smtClean="0"/>
              <a:t>Operations-Based</a:t>
            </a:r>
            <a:endParaRPr lang="en-US" sz="2800" dirty="0" smtClean="0"/>
          </a:p>
          <a:p>
            <a:pPr lvl="1" fontAlgn="auto">
              <a:spcAft>
                <a:spcPts val="0"/>
              </a:spcAft>
            </a:pPr>
            <a:r>
              <a:rPr lang="en-US" sz="2400" dirty="0" smtClean="0"/>
              <a:t>Drill</a:t>
            </a:r>
          </a:p>
          <a:p>
            <a:pPr lvl="1" fontAlgn="auto">
              <a:spcAft>
                <a:spcPts val="0"/>
              </a:spcAft>
            </a:pPr>
            <a:r>
              <a:rPr lang="en-US" sz="2400" dirty="0" smtClean="0"/>
              <a:t>Functional</a:t>
            </a:r>
          </a:p>
          <a:p>
            <a:pPr lvl="1" fontAlgn="auto">
              <a:spcAft>
                <a:spcPts val="0"/>
              </a:spcAft>
            </a:pPr>
            <a:r>
              <a:rPr lang="en-US" sz="2400" dirty="0" smtClean="0"/>
              <a:t>Full-Scale</a:t>
            </a:r>
          </a:p>
        </p:txBody>
      </p:sp>
    </p:spTree>
  </p:cSld>
  <p:clrMapOvr>
    <a:masterClrMapping/>
  </p:clrMapOvr>
  <p:transition spd="med">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p:cNvSpPr>
          <p:nvPr>
            <p:ph type="title"/>
          </p:nvPr>
        </p:nvSpPr>
        <p:spPr/>
        <p:txBody>
          <a:bodyPr>
            <a:normAutofit/>
          </a:bodyPr>
          <a:lstStyle/>
          <a:p>
            <a:pPr eaLnBrk="1" hangingPunct="1"/>
            <a:r>
              <a:rPr lang="en-US" dirty="0" smtClean="0"/>
              <a:t>Documentation</a:t>
            </a:r>
          </a:p>
        </p:txBody>
      </p:sp>
      <p:sp>
        <p:nvSpPr>
          <p:cNvPr id="26626" name="Rectangle 3"/>
          <p:cNvSpPr>
            <a:spLocks noGrp="1"/>
          </p:cNvSpPr>
          <p:nvPr>
            <p:ph idx="1"/>
          </p:nvPr>
        </p:nvSpPr>
        <p:spPr>
          <a:xfrm>
            <a:off x="1095023" y="2205989"/>
            <a:ext cx="7328888" cy="4103371"/>
          </a:xfrm>
        </p:spPr>
        <p:txBody>
          <a:bodyPr>
            <a:normAutofit/>
          </a:bodyPr>
          <a:lstStyle/>
          <a:p>
            <a:pPr eaLnBrk="1" hangingPunct="1">
              <a:lnSpc>
                <a:spcPct val="90000"/>
              </a:lnSpc>
            </a:pPr>
            <a:r>
              <a:rPr lang="en-US" sz="2800" dirty="0" smtClean="0"/>
              <a:t>Exercise Plan (EXPLAN)</a:t>
            </a:r>
          </a:p>
          <a:p>
            <a:pPr eaLnBrk="1" hangingPunct="1">
              <a:lnSpc>
                <a:spcPct val="90000"/>
              </a:lnSpc>
            </a:pPr>
            <a:r>
              <a:rPr lang="en-US" sz="2800" dirty="0" smtClean="0"/>
              <a:t>Situation Manual (SITMAN)</a:t>
            </a:r>
          </a:p>
          <a:p>
            <a:pPr eaLnBrk="1" hangingPunct="1">
              <a:lnSpc>
                <a:spcPct val="90000"/>
              </a:lnSpc>
            </a:pPr>
            <a:r>
              <a:rPr lang="en-US" sz="2800" dirty="0" smtClean="0"/>
              <a:t>Controller/Evaluator (C/E) Handbook</a:t>
            </a:r>
          </a:p>
          <a:p>
            <a:pPr eaLnBrk="1" hangingPunct="1">
              <a:lnSpc>
                <a:spcPct val="90000"/>
              </a:lnSpc>
            </a:pPr>
            <a:r>
              <a:rPr lang="en-US" sz="2800" dirty="0" smtClean="0"/>
              <a:t>Master Sequence of Events List (MSEL)</a:t>
            </a:r>
          </a:p>
          <a:p>
            <a:pPr eaLnBrk="1" hangingPunct="1">
              <a:lnSpc>
                <a:spcPct val="90000"/>
              </a:lnSpc>
            </a:pPr>
            <a:r>
              <a:rPr lang="en-US" sz="2800" dirty="0" smtClean="0"/>
              <a:t>Player Handout</a:t>
            </a:r>
          </a:p>
          <a:p>
            <a:pPr eaLnBrk="1" hangingPunct="1">
              <a:lnSpc>
                <a:spcPct val="90000"/>
              </a:lnSpc>
            </a:pPr>
            <a:r>
              <a:rPr lang="en-US" sz="2800" dirty="0" smtClean="0"/>
              <a:t>Exercise Evaluation Guide (EEG)</a:t>
            </a:r>
          </a:p>
          <a:p>
            <a:pPr eaLnBrk="1" hangingPunct="1">
              <a:lnSpc>
                <a:spcPct val="90000"/>
              </a:lnSpc>
            </a:pPr>
            <a:r>
              <a:rPr lang="en-US" sz="2800" dirty="0" smtClean="0"/>
              <a:t>After Action Report/Improvement Plan (AAR/IP)</a:t>
            </a:r>
          </a:p>
          <a:p>
            <a:pPr eaLnBrk="1" hangingPunct="1">
              <a:lnSpc>
                <a:spcPct val="90000"/>
              </a:lnSpc>
            </a:pPr>
            <a:endParaRPr lang="en-US" sz="2800" dirty="0" smtClean="0"/>
          </a:p>
        </p:txBody>
      </p:sp>
    </p:spTree>
  </p:cSld>
  <p:clrMapOvr>
    <a:masterClrMapping/>
  </p:clrMapOvr>
  <p:transition spd="med">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p:cNvSpPr>
          <p:nvPr>
            <p:ph type="title"/>
          </p:nvPr>
        </p:nvSpPr>
        <p:spPr/>
        <p:txBody>
          <a:bodyPr/>
          <a:lstStyle/>
          <a:p>
            <a:pPr eaLnBrk="1" hangingPunct="1"/>
            <a:r>
              <a:rPr lang="en-US" smtClean="0"/>
              <a:t>Terminology</a:t>
            </a:r>
          </a:p>
        </p:txBody>
      </p:sp>
      <p:sp>
        <p:nvSpPr>
          <p:cNvPr id="28674" name="Rectangle 3"/>
          <p:cNvSpPr>
            <a:spLocks noGrp="1"/>
          </p:cNvSpPr>
          <p:nvPr>
            <p:ph idx="1"/>
          </p:nvPr>
        </p:nvSpPr>
        <p:spPr/>
        <p:txBody>
          <a:bodyPr/>
          <a:lstStyle/>
          <a:p>
            <a:pPr eaLnBrk="1" hangingPunct="1"/>
            <a:r>
              <a:rPr lang="en-US" smtClean="0"/>
              <a:t>Building Block Approach</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7444" y="937044"/>
            <a:ext cx="7049111" cy="4983912"/>
          </a:xfrm>
          <a:prstGeom prst="rect">
            <a:avLst/>
          </a:prstGeom>
        </p:spPr>
      </p:pic>
    </p:spTree>
  </p:cSld>
  <p:clrMapOvr>
    <a:masterClrMapping/>
  </p:clrMapOvr>
  <p:transition spd="med">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p:cNvSpPr>
          <p:nvPr>
            <p:ph type="title"/>
          </p:nvPr>
        </p:nvSpPr>
        <p:spPr/>
        <p:txBody>
          <a:bodyPr/>
          <a:lstStyle/>
          <a:p>
            <a:pPr eaLnBrk="1" hangingPunct="1"/>
            <a:r>
              <a:rPr lang="en-US" smtClean="0"/>
              <a:t>Standardization</a:t>
            </a:r>
          </a:p>
        </p:txBody>
      </p:sp>
      <p:sp>
        <p:nvSpPr>
          <p:cNvPr id="29698" name="Rectangle 3"/>
          <p:cNvSpPr>
            <a:spLocks noGrp="1"/>
          </p:cNvSpPr>
          <p:nvPr>
            <p:ph idx="1"/>
          </p:nvPr>
        </p:nvSpPr>
        <p:spPr>
          <a:xfrm>
            <a:off x="811530" y="1794510"/>
            <a:ext cx="7703820" cy="4400550"/>
          </a:xfrm>
        </p:spPr>
        <p:txBody>
          <a:bodyPr>
            <a:noAutofit/>
          </a:bodyPr>
          <a:lstStyle/>
          <a:p>
            <a:pPr eaLnBrk="1" hangingPunct="1"/>
            <a:r>
              <a:rPr lang="en-US" sz="2800" dirty="0" smtClean="0"/>
              <a:t>Meetings</a:t>
            </a:r>
            <a:endParaRPr lang="en-US" sz="2400" dirty="0" smtClean="0"/>
          </a:p>
          <a:p>
            <a:pPr lvl="2" eaLnBrk="1" hangingPunct="1"/>
            <a:r>
              <a:rPr lang="en-US" sz="2400" dirty="0" smtClean="0"/>
              <a:t>Concept &amp; Objectives Meeting</a:t>
            </a:r>
          </a:p>
          <a:p>
            <a:pPr lvl="2" eaLnBrk="1" hangingPunct="1"/>
            <a:r>
              <a:rPr lang="en-US" sz="2400" dirty="0" smtClean="0"/>
              <a:t>Initial Planning Conference (IPC)</a:t>
            </a:r>
          </a:p>
          <a:p>
            <a:pPr lvl="2" eaLnBrk="1" hangingPunct="1"/>
            <a:r>
              <a:rPr lang="en-US" sz="2400" dirty="0" smtClean="0"/>
              <a:t>Mid-Planning Conference (MPC)</a:t>
            </a:r>
          </a:p>
          <a:p>
            <a:pPr lvl="2" eaLnBrk="1" hangingPunct="1"/>
            <a:r>
              <a:rPr lang="en-US" sz="2400" dirty="0" smtClean="0"/>
              <a:t>Master Sequence of Events List Conference (MSEL)</a:t>
            </a:r>
          </a:p>
          <a:p>
            <a:pPr lvl="2" eaLnBrk="1" hangingPunct="1"/>
            <a:r>
              <a:rPr lang="en-US" sz="2400" dirty="0" smtClean="0"/>
              <a:t>Evaluation Conference (EVAL)</a:t>
            </a:r>
          </a:p>
          <a:p>
            <a:pPr lvl="2" eaLnBrk="1" hangingPunct="1"/>
            <a:r>
              <a:rPr lang="en-US" sz="2400" dirty="0" smtClean="0"/>
              <a:t>Final Planning Conference (FPC) </a:t>
            </a:r>
          </a:p>
          <a:p>
            <a:pPr lvl="2" eaLnBrk="1" hangingPunct="1"/>
            <a:r>
              <a:rPr lang="en-US" sz="2400" dirty="0" smtClean="0"/>
              <a:t>After Action Conference (AAC)</a:t>
            </a:r>
          </a:p>
        </p:txBody>
      </p:sp>
    </p:spTree>
  </p:cSld>
  <p:clrMapOvr>
    <a:masterClrMapping/>
  </p:clrMapOvr>
  <p:transition spd="med">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C:\Users\m075968\AppData\Local\Microsoft\Windows\Temporary Internet Files\Content.IE5\PT1N76UZ\question-marks[1].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267" r="99733">
                        <a14:foregroundMark x1="32267" y1="4626" x2="33600" y2="7829"/>
                        <a14:foregroundMark x1="77067" y1="13879" x2="77333" y2="18505"/>
                        <a14:foregroundMark x1="34400" y1="57651" x2="36533" y2="60854"/>
                        <a14:foregroundMark x1="75467" y1="31317" x2="75467" y2="34164"/>
                        <a14:foregroundMark x1="36000" y1="72598" x2="38133" y2="68683"/>
                        <a14:foregroundMark x1="38933" y1="89680" x2="42400" y2="87900"/>
                        <a14:foregroundMark x1="59200" y1="81139" x2="59200" y2="82918"/>
                        <a14:foregroundMark x1="56533" y1="86833" x2="54400" y2="93950"/>
                        <a14:foregroundMark x1="73600" y1="85765" x2="66933" y2="86833"/>
                      </a14:backgroundRemoval>
                    </a14:imgEffect>
                  </a14:imgLayer>
                </a14:imgProps>
              </a:ext>
              <a:ext uri="{28A0092B-C50C-407E-A947-70E740481C1C}">
                <a14:useLocalDpi xmlns:a14="http://schemas.microsoft.com/office/drawing/2010/main" val="0"/>
              </a:ext>
            </a:extLst>
          </a:blip>
          <a:srcRect/>
          <a:stretch>
            <a:fillRect/>
          </a:stretch>
        </p:blipFill>
        <p:spPr bwMode="auto">
          <a:xfrm rot="1446067">
            <a:off x="2589907" y="3804729"/>
            <a:ext cx="2386235" cy="1455042"/>
          </a:xfrm>
          <a:prstGeom prst="rect">
            <a:avLst/>
          </a:prstGeom>
          <a:noFill/>
          <a:extLst>
            <a:ext uri="{909E8E84-426E-40DD-AFC4-6F175D3DCCD1}">
              <a14:hiddenFill xmlns:a14="http://schemas.microsoft.com/office/drawing/2010/main">
                <a:solidFill>
                  <a:srgbClr val="FFFFFF"/>
                </a:solidFill>
              </a14:hiddenFill>
            </a:ext>
          </a:extLst>
        </p:spPr>
      </p:pic>
      <p:sp>
        <p:nvSpPr>
          <p:cNvPr id="40963" name="Subtitle 2"/>
          <p:cNvSpPr>
            <a:spLocks noGrp="1"/>
          </p:cNvSpPr>
          <p:nvPr>
            <p:ph type="subTitle" idx="1"/>
          </p:nvPr>
        </p:nvSpPr>
        <p:spPr>
          <a:xfrm>
            <a:off x="2209800" y="1101165"/>
            <a:ext cx="4953000" cy="990600"/>
          </a:xfrm>
        </p:spPr>
        <p:txBody>
          <a:bodyPr>
            <a:noAutofit/>
          </a:bodyPr>
          <a:lstStyle/>
          <a:p>
            <a:pPr eaLnBrk="1" hangingPunct="1">
              <a:lnSpc>
                <a:spcPct val="80000"/>
              </a:lnSpc>
            </a:pPr>
            <a:r>
              <a:rPr lang="en-US" sz="6600" b="1" dirty="0" smtClean="0">
                <a:ln w="1905"/>
                <a:solidFill>
                  <a:schemeClr val="bg2">
                    <a:lumMod val="50000"/>
                  </a:schemeClr>
                </a:solidFill>
                <a:effectLst>
                  <a:innerShdw blurRad="69850" dist="43180" dir="5400000">
                    <a:srgbClr val="000000">
                      <a:alpha val="65000"/>
                    </a:srgbClr>
                  </a:innerShdw>
                </a:effectLst>
                <a:latin typeface="Eurostile"/>
              </a:rPr>
              <a:t>Questions</a:t>
            </a:r>
          </a:p>
        </p:txBody>
      </p:sp>
      <p:pic>
        <p:nvPicPr>
          <p:cNvPr id="16" name="Picture 2" descr="C:\Users\m075968\AppData\Local\Microsoft\Windows\Temporary Internet Files\Content.IE5\PT1N76UZ\question-marks[1].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267" r="99733">
                        <a14:foregroundMark x1="32267" y1="4626" x2="33600" y2="7829"/>
                        <a14:foregroundMark x1="77067" y1="13879" x2="77333" y2="18505"/>
                        <a14:foregroundMark x1="34400" y1="57651" x2="36533" y2="60854"/>
                        <a14:foregroundMark x1="75467" y1="31317" x2="75467" y2="34164"/>
                        <a14:foregroundMark x1="36000" y1="72598" x2="38133" y2="68683"/>
                        <a14:foregroundMark x1="38933" y1="89680" x2="42400" y2="87900"/>
                        <a14:foregroundMark x1="59200" y1="81139" x2="59200" y2="82918"/>
                        <a14:foregroundMark x1="56533" y1="86833" x2="54400" y2="93950"/>
                        <a14:foregroundMark x1="73600" y1="85765" x2="66933" y2="86833"/>
                      </a14:backgroundRemoval>
                    </a14:imgEffect>
                  </a14:imgLayer>
                </a14:imgProps>
              </a:ext>
              <a:ext uri="{28A0092B-C50C-407E-A947-70E740481C1C}">
                <a14:useLocalDpi xmlns:a14="http://schemas.microsoft.com/office/drawing/2010/main" val="0"/>
              </a:ext>
            </a:extLst>
          </a:blip>
          <a:srcRect/>
          <a:stretch>
            <a:fillRect/>
          </a:stretch>
        </p:blipFill>
        <p:spPr bwMode="auto">
          <a:xfrm rot="20177532">
            <a:off x="4208275" y="3445234"/>
            <a:ext cx="2138693" cy="194557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C:\Users\m075968\AppData\Local\Microsoft\Windows\Temporary Internet Files\Content.IE5\PT1N76UZ\question-marks[1].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267" r="99733">
                        <a14:foregroundMark x1="32267" y1="4626" x2="33600" y2="7829"/>
                        <a14:foregroundMark x1="77067" y1="13879" x2="77333" y2="18505"/>
                        <a14:foregroundMark x1="34400" y1="57651" x2="36533" y2="60854"/>
                        <a14:foregroundMark x1="75467" y1="31317" x2="75467" y2="34164"/>
                        <a14:foregroundMark x1="36000" y1="72598" x2="38133" y2="68683"/>
                        <a14:foregroundMark x1="38933" y1="89680" x2="42400" y2="87900"/>
                        <a14:foregroundMark x1="59200" y1="81139" x2="59200" y2="82918"/>
                        <a14:foregroundMark x1="56533" y1="86833" x2="54400" y2="93950"/>
                        <a14:foregroundMark x1="73600" y1="85765" x2="66933" y2="86833"/>
                      </a14:backgroundRemoval>
                    </a14:imgEffect>
                  </a14:imgLayer>
                </a14:imgProps>
              </a:ext>
              <a:ext uri="{28A0092B-C50C-407E-A947-70E740481C1C}">
                <a14:useLocalDpi xmlns:a14="http://schemas.microsoft.com/office/drawing/2010/main" val="0"/>
              </a:ext>
            </a:extLst>
          </a:blip>
          <a:srcRect/>
          <a:stretch>
            <a:fillRect/>
          </a:stretch>
        </p:blipFill>
        <p:spPr bwMode="auto">
          <a:xfrm rot="1547011">
            <a:off x="2709774" y="1870776"/>
            <a:ext cx="3070676" cy="230096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m075968\AppData\Local\Microsoft\Windows\Temporary Internet Files\Content.IE5\PT1N76UZ\question-marks[1].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267" r="99733">
                        <a14:foregroundMark x1="32267" y1="4626" x2="33600" y2="7829"/>
                        <a14:foregroundMark x1="77067" y1="13879" x2="77333" y2="18505"/>
                        <a14:foregroundMark x1="34400" y1="57651" x2="36533" y2="60854"/>
                        <a14:foregroundMark x1="75467" y1="31317" x2="75467" y2="34164"/>
                        <a14:foregroundMark x1="36000" y1="72598" x2="38133" y2="68683"/>
                        <a14:foregroundMark x1="38933" y1="89680" x2="42400" y2="87900"/>
                        <a14:foregroundMark x1="59200" y1="81139" x2="59200" y2="82918"/>
                        <a14:foregroundMark x1="56533" y1="86833" x2="54400" y2="93950"/>
                        <a14:foregroundMark x1="73600" y1="85765" x2="66933" y2="86833"/>
                      </a14:backgroundRemoval>
                    </a14:imgEffect>
                  </a14:imgLayer>
                </a14:imgProps>
              </a:ext>
              <a:ext uri="{28A0092B-C50C-407E-A947-70E740481C1C}">
                <a14:useLocalDpi xmlns:a14="http://schemas.microsoft.com/office/drawing/2010/main" val="0"/>
              </a:ext>
            </a:extLst>
          </a:blip>
          <a:srcRect/>
          <a:stretch>
            <a:fillRect/>
          </a:stretch>
        </p:blipFill>
        <p:spPr bwMode="auto">
          <a:xfrm rot="1383632">
            <a:off x="57871" y="1774540"/>
            <a:ext cx="4155819" cy="326707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C:\Users\m075968\AppData\Local\Microsoft\Windows\Temporary Internet Files\Content.IE5\PT1N76UZ\question-marks[1].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267" r="99733">
                        <a14:foregroundMark x1="32267" y1="4626" x2="33600" y2="7829"/>
                        <a14:foregroundMark x1="77067" y1="13879" x2="77333" y2="18505"/>
                        <a14:foregroundMark x1="34400" y1="57651" x2="36533" y2="60854"/>
                        <a14:foregroundMark x1="75467" y1="31317" x2="75467" y2="34164"/>
                        <a14:foregroundMark x1="36000" y1="72598" x2="38133" y2="68683"/>
                        <a14:foregroundMark x1="38933" y1="89680" x2="42400" y2="87900"/>
                        <a14:foregroundMark x1="59200" y1="81139" x2="59200" y2="82918"/>
                        <a14:foregroundMark x1="56533" y1="86833" x2="54400" y2="93950"/>
                        <a14:foregroundMark x1="73600" y1="85765" x2="66933" y2="86833"/>
                      </a14:backgroundRemoval>
                    </a14:imgEffect>
                  </a14:imgLayer>
                </a14:imgProps>
              </a:ext>
              <a:ext uri="{28A0092B-C50C-407E-A947-70E740481C1C}">
                <a14:useLocalDpi xmlns:a14="http://schemas.microsoft.com/office/drawing/2010/main" val="0"/>
              </a:ext>
            </a:extLst>
          </a:blip>
          <a:srcRect/>
          <a:stretch>
            <a:fillRect/>
          </a:stretch>
        </p:blipFill>
        <p:spPr bwMode="auto">
          <a:xfrm rot="20722481">
            <a:off x="4459170" y="1742447"/>
            <a:ext cx="4351718" cy="3478675"/>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0" y="5185896"/>
            <a:ext cx="9144000" cy="1676400"/>
            <a:chOff x="0" y="4876800"/>
            <a:chExt cx="9144000" cy="1676400"/>
          </a:xfrm>
        </p:grpSpPr>
        <p:sp>
          <p:nvSpPr>
            <p:cNvPr id="7" name="Rectangle 6"/>
            <p:cNvSpPr/>
            <p:nvPr/>
          </p:nvSpPr>
          <p:spPr>
            <a:xfrm>
              <a:off x="0" y="4876800"/>
              <a:ext cx="685800" cy="1676400"/>
            </a:xfrm>
            <a:prstGeom prst="rect">
              <a:avLst/>
            </a:prstGeom>
            <a:solidFill>
              <a:srgbClr val="3E6D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ectangle 7"/>
            <p:cNvSpPr/>
            <p:nvPr/>
          </p:nvSpPr>
          <p:spPr>
            <a:xfrm>
              <a:off x="6096000" y="4876800"/>
              <a:ext cx="3048000" cy="1676400"/>
            </a:xfrm>
            <a:prstGeom prst="rect">
              <a:avLst/>
            </a:prstGeom>
            <a:solidFill>
              <a:srgbClr val="3E6D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0966" name="Picture 8" descr="AcibademKozyatagi.jpg"/>
            <p:cNvPicPr>
              <a:picLocks noChangeAspect="1"/>
            </p:cNvPicPr>
            <p:nvPr/>
          </p:nvPicPr>
          <p:blipFill>
            <a:blip r:embed="rId5"/>
            <a:srcRect/>
            <a:stretch>
              <a:fillRect/>
            </a:stretch>
          </p:blipFill>
          <p:spPr bwMode="auto">
            <a:xfrm>
              <a:off x="838200" y="4892675"/>
              <a:ext cx="1235075" cy="1647825"/>
            </a:xfrm>
            <a:prstGeom prst="rect">
              <a:avLst/>
            </a:prstGeom>
            <a:noFill/>
            <a:ln w="9525">
              <a:noFill/>
              <a:miter lim="800000"/>
              <a:headEnd/>
              <a:tailEnd/>
            </a:ln>
          </p:spPr>
        </p:pic>
        <p:sp>
          <p:nvSpPr>
            <p:cNvPr id="10" name="Rectangle 9"/>
            <p:cNvSpPr/>
            <p:nvPr/>
          </p:nvSpPr>
          <p:spPr>
            <a:xfrm>
              <a:off x="2209800" y="4876800"/>
              <a:ext cx="152400" cy="1676400"/>
            </a:xfrm>
            <a:prstGeom prst="rect">
              <a:avLst/>
            </a:prstGeom>
            <a:solidFill>
              <a:srgbClr val="1F3C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0968" name="Picture 10" descr="stadium.bmp"/>
            <p:cNvPicPr>
              <a:picLocks noChangeAspect="1"/>
            </p:cNvPicPr>
            <p:nvPr/>
          </p:nvPicPr>
          <p:blipFill>
            <a:blip r:embed="rId6"/>
            <a:srcRect/>
            <a:stretch>
              <a:fillRect/>
            </a:stretch>
          </p:blipFill>
          <p:spPr bwMode="auto">
            <a:xfrm>
              <a:off x="2576513" y="4876800"/>
              <a:ext cx="2987675" cy="1673225"/>
            </a:xfrm>
            <a:prstGeom prst="rect">
              <a:avLst/>
            </a:prstGeom>
            <a:noFill/>
            <a:ln w="9525">
              <a:noFill/>
              <a:miter lim="800000"/>
              <a:headEnd/>
              <a:tailEnd/>
            </a:ln>
          </p:spPr>
        </p:pic>
        <p:sp>
          <p:nvSpPr>
            <p:cNvPr id="12" name="Rectangle 11"/>
            <p:cNvSpPr/>
            <p:nvPr/>
          </p:nvSpPr>
          <p:spPr>
            <a:xfrm>
              <a:off x="5741988" y="4876800"/>
              <a:ext cx="152400" cy="1676400"/>
            </a:xfrm>
            <a:prstGeom prst="rect">
              <a:avLst/>
            </a:prstGeom>
            <a:solidFill>
              <a:srgbClr val="1F3C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0970" name="Picture 14" descr="AWARDS - Winner LOGO - 10-28-2009.jpg"/>
            <p:cNvPicPr>
              <a:picLocks noChangeAspect="1"/>
            </p:cNvPicPr>
            <p:nvPr/>
          </p:nvPicPr>
          <p:blipFill>
            <a:blip r:embed="rId7"/>
            <a:srcRect/>
            <a:stretch>
              <a:fillRect/>
            </a:stretch>
          </p:blipFill>
          <p:spPr bwMode="auto">
            <a:xfrm>
              <a:off x="6080125" y="4876800"/>
              <a:ext cx="2667000" cy="1676400"/>
            </a:xfrm>
            <a:prstGeom prst="rect">
              <a:avLst/>
            </a:prstGeom>
            <a:noFill/>
            <a:ln w="9525">
              <a:noFill/>
              <a:miter lim="800000"/>
              <a:headEnd/>
              <a:tailEnd/>
            </a:ln>
          </p:spPr>
        </p:pic>
      </p:grpSp>
    </p:spTree>
  </p:cSld>
  <p:clrMapOvr>
    <a:masterClrMapping/>
  </p:clrMapOvr>
  <p:transition spd="med">
    <p:fade thruBlk="1"/>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658</TotalTime>
  <Words>1714</Words>
  <Application>Microsoft Office PowerPoint</Application>
  <PresentationFormat>On-screen Show (4:3)</PresentationFormat>
  <Paragraphs>86</Paragraphs>
  <Slides>8</Slides>
  <Notes>7</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Pushpin</vt:lpstr>
      <vt:lpstr>Exercise Planning Overview </vt:lpstr>
      <vt:lpstr>Introduction</vt:lpstr>
      <vt:lpstr>HSEEP Concepts: Overview</vt:lpstr>
      <vt:lpstr>Exercise Types</vt:lpstr>
      <vt:lpstr>Documentation</vt:lpstr>
      <vt:lpstr>Terminology</vt:lpstr>
      <vt:lpstr>Standardization</vt:lpstr>
      <vt:lpstr>PowerPoint Presentation</vt:lpstr>
    </vt:vector>
  </TitlesOfParts>
  <Company>CEMA, LLC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Hazard &amp; Threat Assessments</dc:title>
  <dc:creator>Byron Callies</dc:creator>
  <cp:lastModifiedBy>Katie M Mortenson</cp:lastModifiedBy>
  <cp:revision>24</cp:revision>
  <cp:lastPrinted>2010-07-12T02:16:11Z</cp:lastPrinted>
  <dcterms:created xsi:type="dcterms:W3CDTF">2010-10-27T21:34:11Z</dcterms:created>
  <dcterms:modified xsi:type="dcterms:W3CDTF">2018-03-19T14:13:17Z</dcterms:modified>
</cp:coreProperties>
</file>